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lear Sans Bold" charset="1" panose="020B0803030202020304"/>
      <p:regular r:id="rId27"/>
    </p:embeddedFont>
    <p:embeddedFont>
      <p:font typeface="Clear Sans" charset="1" panose="020B0503030202020304"/>
      <p:regular r:id="rId28"/>
    </p:embeddedFont>
    <p:embeddedFont>
      <p:font typeface="Inter Bold" charset="1" panose="020B0802030000000004"/>
      <p:regular r:id="rId29"/>
    </p:embeddedFont>
    <p:embeddedFont>
      <p:font typeface="Inter" charset="1" panose="020B0502030000000004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  <p:embeddedFont>
      <p:font typeface="Inter Italics" charset="1" panose="020B0502030000000004"/>
      <p:regular r:id="rId36"/>
    </p:embeddedFont>
    <p:embeddedFont>
      <p:font typeface="Playfair Display Heavy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Tells us if due to chance or a relationship between the cariables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69.svg" Type="http://schemas.openxmlformats.org/officeDocument/2006/relationships/image"/><Relationship Id="rId15" Target="../media/aAGEAM3ev-g.m4a" Type="http://schemas.microsoft.com/office/2007/relationships/media"/><Relationship Id="rId16" Target="../media/aAGEAM3ev-g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079334"/>
            <a:ext cx="8217084" cy="199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2B4B82"/>
                </a:solidFill>
                <a:latin typeface="Clear Sans Bold"/>
              </a:rPr>
              <a:t>Mental Health in the Tech Industry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3530694"/>
            <a:ext cx="249808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Clear Sans"/>
              </a:rPr>
              <a:t>AN ANALYSIS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084300"/>
            <a:ext cx="697931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D5A5B"/>
                </a:solidFill>
                <a:latin typeface="Clear Sans"/>
              </a:rPr>
              <a:t>A 2014 dataset dive by Team 1 - Taylor Bauer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>
                  <p14:trim st="9711.9240" end="31.250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1"/>
                </p:tgtEl>
              </p:cBhvr>
            </p:cmd>
            <p:audio>
              <p:cMediaNode vol="100000" showWhenStopped="false">
                <p:cTn/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60981"/>
            <a:ext cx="3773310" cy="6165683"/>
          </a:xfrm>
          <a:custGeom>
            <a:avLst/>
            <a:gdLst/>
            <a:ahLst/>
            <a:cxnLst/>
            <a:rect r="r" b="b" t="t" l="l"/>
            <a:pathLst>
              <a:path h="6165683" w="3773310">
                <a:moveTo>
                  <a:pt x="0" y="0"/>
                </a:moveTo>
                <a:lnTo>
                  <a:pt x="3773310" y="0"/>
                </a:lnTo>
                <a:lnTo>
                  <a:pt x="3773310" y="6165683"/>
                </a:lnTo>
                <a:lnTo>
                  <a:pt x="0" y="616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9" t="-699" r="-20719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1329" y="398098"/>
            <a:ext cx="15066691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5800">
                <a:solidFill>
                  <a:srgbClr val="2B4B82"/>
                </a:solidFill>
                <a:latin typeface="Clear Sans Bold"/>
              </a:rPr>
              <a:t>Descriptive Stats - Variable Distributions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83617" y="2425691"/>
            <a:ext cx="4082114" cy="6165683"/>
          </a:xfrm>
          <a:custGeom>
            <a:avLst/>
            <a:gdLst/>
            <a:ahLst/>
            <a:cxnLst/>
            <a:rect r="r" b="b" t="t" l="l"/>
            <a:pathLst>
              <a:path h="6165683" w="4082114">
                <a:moveTo>
                  <a:pt x="0" y="0"/>
                </a:moveTo>
                <a:lnTo>
                  <a:pt x="4082114" y="0"/>
                </a:lnTo>
                <a:lnTo>
                  <a:pt x="4082114" y="6165683"/>
                </a:lnTo>
                <a:lnTo>
                  <a:pt x="0" y="616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343" t="-699" r="-933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75531" y="2425691"/>
            <a:ext cx="3770048" cy="6100973"/>
          </a:xfrm>
          <a:custGeom>
            <a:avLst/>
            <a:gdLst/>
            <a:ahLst/>
            <a:cxnLst/>
            <a:rect r="r" b="b" t="t" l="l"/>
            <a:pathLst>
              <a:path h="6100973" w="3770048">
                <a:moveTo>
                  <a:pt x="0" y="0"/>
                </a:moveTo>
                <a:lnTo>
                  <a:pt x="3770048" y="0"/>
                </a:lnTo>
                <a:lnTo>
                  <a:pt x="3770048" y="6100973"/>
                </a:lnTo>
                <a:lnTo>
                  <a:pt x="0" y="610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197" t="-69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310" y="2603627"/>
            <a:ext cx="1871602" cy="164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8"/>
              </a:lnSpc>
            </a:pPr>
            <a:r>
              <a:rPr lang="en-US" sz="1862">
                <a:solidFill>
                  <a:srgbClr val="07060B"/>
                </a:solidFill>
                <a:latin typeface="Inter"/>
              </a:rPr>
              <a:t>count: 543</a:t>
            </a:r>
          </a:p>
          <a:p>
            <a:pPr algn="l">
              <a:lnSpc>
                <a:spcPts val="2608"/>
              </a:lnSpc>
            </a:pPr>
            <a:r>
              <a:rPr lang="en-US" sz="1862">
                <a:solidFill>
                  <a:srgbClr val="07060B"/>
                </a:solidFill>
                <a:latin typeface="Inter"/>
              </a:rPr>
              <a:t>mean: 32.8</a:t>
            </a:r>
          </a:p>
          <a:p>
            <a:pPr algn="l">
              <a:lnSpc>
                <a:spcPts val="2608"/>
              </a:lnSpc>
            </a:pPr>
            <a:r>
              <a:rPr lang="en-US" sz="1862">
                <a:solidFill>
                  <a:srgbClr val="07060B"/>
                </a:solidFill>
                <a:latin typeface="Inter"/>
              </a:rPr>
              <a:t>std: 7.53 </a:t>
            </a:r>
          </a:p>
          <a:p>
            <a:pPr algn="l">
              <a:lnSpc>
                <a:spcPts val="2608"/>
              </a:lnSpc>
            </a:pPr>
            <a:r>
              <a:rPr lang="en-US" sz="1862">
                <a:solidFill>
                  <a:srgbClr val="07060B"/>
                </a:solidFill>
                <a:latin typeface="Inter"/>
              </a:rPr>
              <a:t>min: 18</a:t>
            </a:r>
          </a:p>
          <a:p>
            <a:pPr algn="l">
              <a:lnSpc>
                <a:spcPts val="2608"/>
              </a:lnSpc>
            </a:pPr>
            <a:r>
              <a:rPr lang="en-US" sz="1862">
                <a:solidFill>
                  <a:srgbClr val="07060B"/>
                </a:solidFill>
                <a:latin typeface="Inter"/>
              </a:rPr>
              <a:t>max: 62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3310" y="5546095"/>
            <a:ext cx="2210307" cy="284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 Bold"/>
              </a:rPr>
              <a:t>Frequency Count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Yes: 225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No: 168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Some of them: 150</a:t>
            </a:r>
          </a:p>
          <a:p>
            <a:pPr algn="l">
              <a:lnSpc>
                <a:spcPts val="2517"/>
              </a:lnSpc>
            </a:pP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 Bold"/>
              </a:rPr>
              <a:t>Percentage: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Yes: 41.4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No: 30.9</a:t>
            </a:r>
          </a:p>
          <a:p>
            <a:pPr algn="l">
              <a:lnSpc>
                <a:spcPts val="2517"/>
              </a:lnSpc>
            </a:pPr>
            <a:r>
              <a:rPr lang="en-US" sz="1798">
                <a:solidFill>
                  <a:srgbClr val="07060B"/>
                </a:solidFill>
                <a:latin typeface="Inter"/>
              </a:rPr>
              <a:t>Some of them: 27.6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8606" y="5739095"/>
            <a:ext cx="2054425" cy="258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 Bold"/>
              </a:rPr>
              <a:t>Frequency Count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Male: 413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Female: 126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Non-Conforming: 4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 Bold"/>
              </a:rPr>
              <a:t>Percentage: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Male: 76.1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Female: 23.2</a:t>
            </a:r>
          </a:p>
          <a:p>
            <a:pPr algn="l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trike="noStrike" u="none">
                <a:solidFill>
                  <a:srgbClr val="07060B"/>
                </a:solidFill>
                <a:latin typeface="Inter"/>
              </a:rPr>
              <a:t>Non-Conforming: 0.7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8606" y="2603627"/>
            <a:ext cx="2286748" cy="244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 Bold"/>
              </a:rPr>
              <a:t>Frequency Count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Yes: 137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No: 213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Don’t know: 193</a:t>
            </a:r>
          </a:p>
          <a:p>
            <a:pPr algn="l">
              <a:lnSpc>
                <a:spcPts val="2143"/>
              </a:lnSpc>
            </a:pP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 Bold"/>
              </a:rPr>
              <a:t>Percentage: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Yes: 25.2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No: 39.2</a:t>
            </a:r>
          </a:p>
          <a:p>
            <a:pPr algn="l">
              <a:lnSpc>
                <a:spcPts val="2143"/>
              </a:lnSpc>
            </a:pPr>
            <a:r>
              <a:rPr lang="en-US" sz="1530">
                <a:solidFill>
                  <a:srgbClr val="07060B"/>
                </a:solidFill>
                <a:latin typeface="Inter"/>
              </a:rPr>
              <a:t>Don’t know: 35.5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88454" y="2623204"/>
            <a:ext cx="2375689" cy="28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 Bold"/>
              </a:rPr>
              <a:t>Frequency Count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Yes: 89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No: 111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Some of them: 343</a:t>
            </a:r>
          </a:p>
          <a:p>
            <a:pPr algn="l">
              <a:lnSpc>
                <a:spcPts val="2226"/>
              </a:lnSpc>
            </a:pP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 Bold"/>
              </a:rPr>
              <a:t>Percentage: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Yes: 16.4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No: 20.4</a:t>
            </a:r>
          </a:p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7060B"/>
                </a:solidFill>
                <a:latin typeface="Inter"/>
              </a:rPr>
              <a:t>Some of them: 63.2</a:t>
            </a:r>
          </a:p>
          <a:p>
            <a:pPr algn="l">
              <a:lnSpc>
                <a:spcPts val="22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188454" y="5739095"/>
            <a:ext cx="2390521" cy="19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 Bold"/>
              </a:rPr>
              <a:t>Frequency Count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"/>
              </a:rPr>
              <a:t>Yes: 164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"/>
              </a:rPr>
              <a:t>No: 379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 Bold"/>
              </a:rPr>
              <a:t>Percentage: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"/>
              </a:rPr>
              <a:t>Yes: 30.2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7060B"/>
                </a:solidFill>
                <a:latin typeface="Inter"/>
              </a:rPr>
              <a:t>No: 69.8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329" y="2585933"/>
            <a:ext cx="10291766" cy="5929001"/>
          </a:xfrm>
          <a:custGeom>
            <a:avLst/>
            <a:gdLst/>
            <a:ahLst/>
            <a:cxnLst/>
            <a:rect r="r" b="b" t="t" l="l"/>
            <a:pathLst>
              <a:path h="5929001" w="10291766">
                <a:moveTo>
                  <a:pt x="0" y="0"/>
                </a:moveTo>
                <a:lnTo>
                  <a:pt x="10291765" y="0"/>
                </a:lnTo>
                <a:lnTo>
                  <a:pt x="10291765" y="5929001"/>
                </a:lnTo>
                <a:lnTo>
                  <a:pt x="0" y="592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4" t="-782" r="-4388" b="-24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6612" y="2452912"/>
            <a:ext cx="2104472" cy="6062021"/>
          </a:xfrm>
          <a:custGeom>
            <a:avLst/>
            <a:gdLst/>
            <a:ahLst/>
            <a:cxnLst/>
            <a:rect r="r" b="b" t="t" l="l"/>
            <a:pathLst>
              <a:path h="6062021" w="2104472">
                <a:moveTo>
                  <a:pt x="0" y="0"/>
                </a:moveTo>
                <a:lnTo>
                  <a:pt x="2104472" y="0"/>
                </a:lnTo>
                <a:lnTo>
                  <a:pt x="2104472" y="6062022"/>
                </a:lnTo>
                <a:lnTo>
                  <a:pt x="0" y="606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10" r="-1036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8019" y="2452912"/>
            <a:ext cx="2072829" cy="6062021"/>
          </a:xfrm>
          <a:custGeom>
            <a:avLst/>
            <a:gdLst/>
            <a:ahLst/>
            <a:cxnLst/>
            <a:rect r="r" b="b" t="t" l="l"/>
            <a:pathLst>
              <a:path h="6062021" w="2072829">
                <a:moveTo>
                  <a:pt x="0" y="0"/>
                </a:moveTo>
                <a:lnTo>
                  <a:pt x="2072829" y="0"/>
                </a:lnTo>
                <a:lnTo>
                  <a:pt x="2072829" y="6062022"/>
                </a:lnTo>
                <a:lnTo>
                  <a:pt x="0" y="606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825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59734" y="4857657"/>
            <a:ext cx="1449256" cy="821720"/>
          </a:xfrm>
          <a:custGeom>
            <a:avLst/>
            <a:gdLst/>
            <a:ahLst/>
            <a:cxnLst/>
            <a:rect r="r" b="b" t="t" l="l"/>
            <a:pathLst>
              <a:path h="821720" w="1449256">
                <a:moveTo>
                  <a:pt x="0" y="0"/>
                </a:moveTo>
                <a:lnTo>
                  <a:pt x="1449255" y="0"/>
                </a:lnTo>
                <a:lnTo>
                  <a:pt x="1449255" y="821720"/>
                </a:lnTo>
                <a:lnTo>
                  <a:pt x="0" y="821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329" y="398098"/>
            <a:ext cx="15066691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5800">
                <a:solidFill>
                  <a:srgbClr val="2B4B82"/>
                </a:solidFill>
                <a:latin typeface="Clear Sans Bold"/>
              </a:rPr>
              <a:t>Descriptive Stats - Variable Distributions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26612" y="1795874"/>
            <a:ext cx="4604236" cy="43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8" u="sng">
                <a:solidFill>
                  <a:srgbClr val="2B4B82"/>
                </a:solidFill>
                <a:latin typeface="Inter Bold"/>
              </a:rPr>
              <a:t>Frequency Counts for States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0917" y="6092617"/>
            <a:ext cx="6298383" cy="3775050"/>
          </a:xfrm>
          <a:custGeom>
            <a:avLst/>
            <a:gdLst/>
            <a:ahLst/>
            <a:cxnLst/>
            <a:rect r="r" b="b" t="t" l="l"/>
            <a:pathLst>
              <a:path h="3775050" w="6298383">
                <a:moveTo>
                  <a:pt x="0" y="0"/>
                </a:moveTo>
                <a:lnTo>
                  <a:pt x="6298383" y="0"/>
                </a:lnTo>
                <a:lnTo>
                  <a:pt x="6298383" y="3775050"/>
                </a:lnTo>
                <a:lnTo>
                  <a:pt x="0" y="377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45" t="0" r="-73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855" y="2023232"/>
            <a:ext cx="6247180" cy="3729635"/>
          </a:xfrm>
          <a:custGeom>
            <a:avLst/>
            <a:gdLst/>
            <a:ahLst/>
            <a:cxnLst/>
            <a:rect r="r" b="b" t="t" l="l"/>
            <a:pathLst>
              <a:path h="3729635" w="6247180">
                <a:moveTo>
                  <a:pt x="0" y="0"/>
                </a:moveTo>
                <a:lnTo>
                  <a:pt x="6247180" y="0"/>
                </a:lnTo>
                <a:lnTo>
                  <a:pt x="6247180" y="3729635"/>
                </a:lnTo>
                <a:lnTo>
                  <a:pt x="0" y="3729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09" t="-3688" r="-71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92617"/>
            <a:ext cx="6318355" cy="3842173"/>
          </a:xfrm>
          <a:custGeom>
            <a:avLst/>
            <a:gdLst/>
            <a:ahLst/>
            <a:cxnLst/>
            <a:rect r="r" b="b" t="t" l="l"/>
            <a:pathLst>
              <a:path h="3842173" w="6318355">
                <a:moveTo>
                  <a:pt x="0" y="0"/>
                </a:moveTo>
                <a:lnTo>
                  <a:pt x="6318355" y="0"/>
                </a:lnTo>
                <a:lnTo>
                  <a:pt x="6318355" y="3842172"/>
                </a:lnTo>
                <a:lnTo>
                  <a:pt x="0" y="384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96" t="-4211" r="-71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1499" y="2023232"/>
            <a:ext cx="6251898" cy="3729635"/>
          </a:xfrm>
          <a:custGeom>
            <a:avLst/>
            <a:gdLst/>
            <a:ahLst/>
            <a:cxnLst/>
            <a:rect r="r" b="b" t="t" l="l"/>
            <a:pathLst>
              <a:path h="3729635" w="6251898">
                <a:moveTo>
                  <a:pt x="0" y="0"/>
                </a:moveTo>
                <a:lnTo>
                  <a:pt x="6251898" y="0"/>
                </a:lnTo>
                <a:lnTo>
                  <a:pt x="6251898" y="3729635"/>
                </a:lnTo>
                <a:lnTo>
                  <a:pt x="0" y="372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22" t="-7186" r="-66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7579"/>
            <a:ext cx="1137031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Variable Interactions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1152" y="4980736"/>
            <a:ext cx="7470587" cy="5005068"/>
          </a:xfrm>
          <a:custGeom>
            <a:avLst/>
            <a:gdLst/>
            <a:ahLst/>
            <a:cxnLst/>
            <a:rect r="r" b="b" t="t" l="l"/>
            <a:pathLst>
              <a:path h="5005068" w="7470587">
                <a:moveTo>
                  <a:pt x="0" y="0"/>
                </a:moveTo>
                <a:lnTo>
                  <a:pt x="7470587" y="0"/>
                </a:lnTo>
                <a:lnTo>
                  <a:pt x="7470587" y="5005068"/>
                </a:lnTo>
                <a:lnTo>
                  <a:pt x="0" y="500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2" t="-2736" r="-3055" b="-77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2102" y="295150"/>
            <a:ext cx="7470587" cy="4507901"/>
          </a:xfrm>
          <a:custGeom>
            <a:avLst/>
            <a:gdLst/>
            <a:ahLst/>
            <a:cxnLst/>
            <a:rect r="r" b="b" t="t" l="l"/>
            <a:pathLst>
              <a:path h="4507901" w="7470587">
                <a:moveTo>
                  <a:pt x="0" y="0"/>
                </a:moveTo>
                <a:lnTo>
                  <a:pt x="7470587" y="0"/>
                </a:lnTo>
                <a:lnTo>
                  <a:pt x="7470587" y="4507901"/>
                </a:lnTo>
                <a:lnTo>
                  <a:pt x="0" y="45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8" t="0" r="-524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81491"/>
            <a:ext cx="7844026" cy="597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442">
                <a:solidFill>
                  <a:srgbClr val="FEFEFE"/>
                </a:solidFill>
                <a:latin typeface="Canva Sans Bold"/>
              </a:rPr>
              <a:t>California:</a:t>
            </a:r>
          </a:p>
          <a:p>
            <a:pPr algn="l" marL="527348" indent="-263674" lvl="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Seems to have the highest number of sought treatment.</a:t>
            </a:r>
          </a:p>
          <a:p>
            <a:pPr algn="l" marL="1054695" indent="-351565" lvl="2">
              <a:lnSpc>
                <a:spcPts val="3419"/>
              </a:lnSpc>
              <a:buFont typeface="Arial"/>
              <a:buChar char="⚬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However, also has the largest number of tech workers</a:t>
            </a:r>
          </a:p>
          <a:p>
            <a:pPr algn="l">
              <a:lnSpc>
                <a:spcPts val="3419"/>
              </a:lnSpc>
            </a:pPr>
            <a:r>
              <a:rPr lang="en-US" sz="2442">
                <a:solidFill>
                  <a:srgbClr val="FEFEFE"/>
                </a:solidFill>
                <a:latin typeface="Canva Sans Bold"/>
              </a:rPr>
              <a:t>Mean age </a:t>
            </a:r>
            <a:r>
              <a:rPr lang="en-US" sz="2442">
                <a:solidFill>
                  <a:srgbClr val="FEFEFE"/>
                </a:solidFill>
                <a:latin typeface="Canva Sans"/>
              </a:rPr>
              <a:t>for treatment:</a:t>
            </a:r>
          </a:p>
          <a:p>
            <a:pPr algn="l" marL="527348" indent="-263674" lvl="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FEFEFE"/>
                </a:solidFill>
                <a:latin typeface="Canva Sans Bold"/>
              </a:rPr>
              <a:t>Yes </a:t>
            </a:r>
            <a:r>
              <a:rPr lang="en-US" sz="2442">
                <a:solidFill>
                  <a:srgbClr val="FEFEFE"/>
                </a:solidFill>
                <a:latin typeface="Canva Sans"/>
              </a:rPr>
              <a:t>(sought treatment):</a:t>
            </a:r>
          </a:p>
          <a:p>
            <a:pPr algn="l" marL="1054695" indent="-351565" lvl="2">
              <a:lnSpc>
                <a:spcPts val="3419"/>
              </a:lnSpc>
              <a:buFont typeface="Arial"/>
              <a:buChar char="⚬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33.19</a:t>
            </a:r>
          </a:p>
          <a:p>
            <a:pPr algn="l" marL="527348" indent="-263674" lvl="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FEFEFE"/>
                </a:solidFill>
                <a:latin typeface="Canva Sans Bold"/>
              </a:rPr>
              <a:t>No </a:t>
            </a:r>
            <a:r>
              <a:rPr lang="en-US" sz="2442">
                <a:solidFill>
                  <a:srgbClr val="FEFEFE"/>
                </a:solidFill>
                <a:latin typeface="Canva Sans"/>
              </a:rPr>
              <a:t>(did not seek treatment)</a:t>
            </a:r>
          </a:p>
          <a:p>
            <a:pPr algn="l" marL="1054695" indent="-351565" lvl="2">
              <a:lnSpc>
                <a:spcPts val="3419"/>
              </a:lnSpc>
              <a:buFont typeface="Arial"/>
              <a:buChar char="⚬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32.25</a:t>
            </a:r>
          </a:p>
          <a:p>
            <a:pPr algn="l" marL="527348" indent="-263674" lvl="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Not a large difference in age</a:t>
            </a:r>
          </a:p>
          <a:p>
            <a:pPr algn="l" marL="1054695" indent="-351565" lvl="2">
              <a:lnSpc>
                <a:spcPts val="3419"/>
              </a:lnSpc>
              <a:buFont typeface="Arial"/>
              <a:buChar char="⚬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Similar to mean age of entire dataset</a:t>
            </a:r>
          </a:p>
          <a:p>
            <a:pPr algn="l" marL="1054695" indent="-351565" lvl="2">
              <a:lnSpc>
                <a:spcPts val="3419"/>
              </a:lnSpc>
              <a:buFont typeface="Arial"/>
              <a:buChar char="⚬"/>
            </a:pPr>
            <a:r>
              <a:rPr lang="en-US" sz="2442">
                <a:solidFill>
                  <a:srgbClr val="FEFEFE"/>
                </a:solidFill>
                <a:latin typeface="Canva Sans"/>
              </a:rPr>
              <a:t>Could be due to numerous tech workers are typically this age in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5625"/>
            <a:ext cx="6894299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Variable Interactions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6907965" cy="4154428"/>
          </a:xfrm>
          <a:custGeom>
            <a:avLst/>
            <a:gdLst/>
            <a:ahLst/>
            <a:cxnLst/>
            <a:rect r="r" b="b" t="t" l="l"/>
            <a:pathLst>
              <a:path h="4154428" w="6907965">
                <a:moveTo>
                  <a:pt x="0" y="0"/>
                </a:moveTo>
                <a:lnTo>
                  <a:pt x="6907965" y="0"/>
                </a:lnTo>
                <a:lnTo>
                  <a:pt x="6907965" y="4154428"/>
                </a:lnTo>
                <a:lnTo>
                  <a:pt x="0" y="415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" t="-3223" r="-6202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068776"/>
          <a:ext cx="6907965" cy="3276600"/>
        </p:xfrm>
        <a:graphic>
          <a:graphicData uri="http://schemas.openxmlformats.org/drawingml/2006/table">
            <a:tbl>
              <a:tblPr/>
              <a:tblGrid>
                <a:gridCol w="2709472"/>
                <a:gridCol w="2709472"/>
                <a:gridCol w="1489020"/>
              </a:tblGrid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 Bold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 Bold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69.0%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20.0%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50.6%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44.0%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Non-Conforming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75.0%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</a:rPr>
                        <a:t>1.3%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4704319" y="6970448"/>
            <a:ext cx="2902753" cy="2327480"/>
          </a:xfrm>
          <a:custGeom>
            <a:avLst/>
            <a:gdLst/>
            <a:ahLst/>
            <a:cxnLst/>
            <a:rect r="r" b="b" t="t" l="l"/>
            <a:pathLst>
              <a:path h="2327480" w="2902753">
                <a:moveTo>
                  <a:pt x="0" y="0"/>
                </a:moveTo>
                <a:lnTo>
                  <a:pt x="2902753" y="0"/>
                </a:lnTo>
                <a:lnTo>
                  <a:pt x="2902753" y="2327480"/>
                </a:lnTo>
                <a:lnTo>
                  <a:pt x="0" y="2327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08658" y="1028700"/>
            <a:ext cx="889841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7B4A7"/>
                </a:solidFill>
                <a:latin typeface="Clear Sans Bold"/>
              </a:rPr>
              <a:t>Variable Interactions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6032" y="2704002"/>
            <a:ext cx="9221040" cy="360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650" indent="-316325" lvl="1">
              <a:lnSpc>
                <a:spcPts val="4102"/>
              </a:lnSpc>
              <a:buFont typeface="Arial"/>
              <a:buChar char="•"/>
            </a:pPr>
            <a:r>
              <a:rPr lang="en-US" sz="2930">
                <a:solidFill>
                  <a:srgbClr val="FEFEFE"/>
                </a:solidFill>
                <a:latin typeface="Inter"/>
              </a:rPr>
              <a:t>Percentages are low due to low representation of other genders</a:t>
            </a:r>
          </a:p>
          <a:p>
            <a:pPr algn="l" marL="632650" indent="-316325" lvl="1">
              <a:lnSpc>
                <a:spcPts val="4102"/>
              </a:lnSpc>
              <a:buFont typeface="Arial"/>
              <a:buChar char="•"/>
            </a:pPr>
            <a:r>
              <a:rPr lang="en-US" sz="2930">
                <a:solidFill>
                  <a:srgbClr val="FEFEFE"/>
                </a:solidFill>
                <a:latin typeface="Inter"/>
              </a:rPr>
              <a:t>Women have seem to have sought treatment more</a:t>
            </a:r>
          </a:p>
          <a:p>
            <a:pPr algn="l" marL="632650" indent="-316325" lvl="1">
              <a:lnSpc>
                <a:spcPts val="4102"/>
              </a:lnSpc>
              <a:buFont typeface="Arial"/>
              <a:buChar char="•"/>
            </a:pPr>
            <a:r>
              <a:rPr lang="en-US" sz="2930">
                <a:solidFill>
                  <a:srgbClr val="FEFEFE"/>
                </a:solidFill>
                <a:latin typeface="Inter"/>
              </a:rPr>
              <a:t>Men seem to border on not seeking vs seeking</a:t>
            </a:r>
          </a:p>
          <a:p>
            <a:pPr algn="l" marL="632650" indent="-316325" lvl="1">
              <a:lnSpc>
                <a:spcPts val="4102"/>
              </a:lnSpc>
              <a:buFont typeface="Arial"/>
              <a:buChar char="•"/>
            </a:pPr>
            <a:r>
              <a:rPr lang="en-US" sz="2930">
                <a:solidFill>
                  <a:srgbClr val="FEFEFE"/>
                </a:solidFill>
                <a:latin typeface="Inter"/>
              </a:rPr>
              <a:t>Difficult to draw conclusions on non-conforming genders with such low entries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321" y="1045347"/>
            <a:ext cx="8852132" cy="7120638"/>
          </a:xfrm>
          <a:custGeom>
            <a:avLst/>
            <a:gdLst/>
            <a:ahLst/>
            <a:cxnLst/>
            <a:rect r="r" b="b" t="t" l="l"/>
            <a:pathLst>
              <a:path h="7120638" w="8852132">
                <a:moveTo>
                  <a:pt x="0" y="0"/>
                </a:moveTo>
                <a:lnTo>
                  <a:pt x="8852131" y="0"/>
                </a:lnTo>
                <a:lnTo>
                  <a:pt x="8852131" y="7120638"/>
                </a:lnTo>
                <a:lnTo>
                  <a:pt x="0" y="7120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2542">
            <a:off x="15630786" y="6714359"/>
            <a:ext cx="1583203" cy="2372647"/>
          </a:xfrm>
          <a:custGeom>
            <a:avLst/>
            <a:gdLst/>
            <a:ahLst/>
            <a:cxnLst/>
            <a:rect r="r" b="b" t="t" l="l"/>
            <a:pathLst>
              <a:path h="2372647" w="1583203">
                <a:moveTo>
                  <a:pt x="0" y="0"/>
                </a:moveTo>
                <a:lnTo>
                  <a:pt x="1583202" y="0"/>
                </a:lnTo>
                <a:lnTo>
                  <a:pt x="1583202" y="2372647"/>
                </a:lnTo>
                <a:lnTo>
                  <a:pt x="0" y="2372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6110" y="1114425"/>
            <a:ext cx="7312205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Anomalies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8909" y="2289175"/>
            <a:ext cx="7449406" cy="610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Inter"/>
              </a:rPr>
              <a:t>High outliers in age category - mainly men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Older men typically work more than older women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Older prominent men figures in industry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Inter"/>
              </a:rPr>
              <a:t>Majority of variables are categorical Chi-Squared Test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Inter"/>
              </a:rPr>
              <a:t>P-Values for chosen variables vs. Treatment: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Age: 0.7508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Gender: 0.4275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State: 0.5354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Remote Work: 0.2010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Coworkers: 0.8696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Supervisor: 0.9360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2B4B82"/>
                </a:solidFill>
                <a:latin typeface="Inter"/>
              </a:rPr>
              <a:t>Seek Help: 0.0676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1188" y="1638300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5"/>
                </a:lnTo>
                <a:lnTo>
                  <a:pt x="0" y="6384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1424" y="1019175"/>
            <a:ext cx="726811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Cramer’s 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1424" y="2611399"/>
            <a:ext cx="6320255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Cramer's V for Treatment versus</a:t>
            </a:r>
            <a:r>
              <a:rPr lang="en-US" sz="2700">
                <a:solidFill>
                  <a:srgbClr val="FFFFFF"/>
                </a:solidFill>
                <a:latin typeface="Canva Sans"/>
              </a:rPr>
              <a:t>: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Age: 0.2681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 Gender: 0.1601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State: 0.3134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Remote Work: 0.0258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Seek Help</a:t>
            </a:r>
            <a:r>
              <a:rPr lang="en-US" sz="2700">
                <a:solidFill>
                  <a:srgbClr val="FFFFFF"/>
                </a:solidFill>
                <a:latin typeface="Canva Sans"/>
              </a:rPr>
              <a:t>: 0.1338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C</a:t>
            </a:r>
            <a:r>
              <a:rPr lang="en-US" sz="2700">
                <a:solidFill>
                  <a:srgbClr val="FFFFFF"/>
                </a:solidFill>
                <a:latin typeface="Canva Sans"/>
              </a:rPr>
              <a:t>oworkers: 0.0639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Supervisor:</a:t>
            </a:r>
            <a:r>
              <a:rPr lang="en-US" sz="2700">
                <a:solidFill>
                  <a:srgbClr val="FFFFFF"/>
                </a:solidFill>
                <a:latin typeface="Canva Sans"/>
              </a:rPr>
              <a:t> 0.1050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1424" y="6773467"/>
            <a:ext cx="7822576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What this tells us: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Strength and relevance of association between variables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Closer to zero - weaker association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None of the variables are statistically significant</a:t>
            </a:r>
          </a:p>
        </p:txBody>
      </p:sp>
      <p:sp>
        <p:nvSpPr>
          <p:cNvPr name="AutoShape 6" id="6"/>
          <p:cNvSpPr/>
          <p:nvPr/>
        </p:nvSpPr>
        <p:spPr>
          <a:xfrm>
            <a:off x="9909511" y="1023309"/>
            <a:ext cx="0" cy="8240381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189" y="1709776"/>
            <a:ext cx="9053848" cy="6886502"/>
            <a:chOff x="0" y="0"/>
            <a:chExt cx="12071797" cy="91820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2071797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>
                  <a:solidFill>
                    <a:srgbClr val="F7B4A7"/>
                  </a:solidFill>
                  <a:latin typeface="Clear Sans Bold"/>
                </a:rPr>
                <a:t>Data Anomalies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5721"/>
              <a:ext cx="11737346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Clear Sans"/>
                </a:rPr>
                <a:t>GENDER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92844"/>
              <a:ext cx="9610478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94DDDE"/>
                  </a:solidFill>
                  <a:latin typeface="Clear Sans Bold"/>
                </a:rPr>
                <a:t>Less significance than expected - P:  0.4275</a:t>
              </a:r>
            </a:p>
            <a:p>
              <a:pPr algn="l"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94DDDE"/>
                  </a:solidFill>
                  <a:latin typeface="Clear Sans"/>
                </a:rPr>
                <a:t>Could be due to oversaturation of men in dataset</a:t>
              </a:r>
            </a:p>
            <a:p>
              <a:pPr algn="l"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94DDDE"/>
                  </a:solidFill>
                  <a:latin typeface="Clear Sans"/>
                </a:rPr>
                <a:t>There were four non-conforming entries, cannot accurately represent with low numbers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94DDDE"/>
                  </a:solidFill>
                  <a:latin typeface="Clear Sans Bold"/>
                </a:rPr>
                <a:t>Potential fixes:</a:t>
              </a:r>
            </a:p>
            <a:p>
              <a:pPr algn="l"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94DDDE"/>
                  </a:solidFill>
                  <a:latin typeface="Clear Sans"/>
                </a:rPr>
                <a:t>Introduce more women and non-conforming genders into dataset to assist with imbalance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24037" y="1709776"/>
            <a:ext cx="7635263" cy="6867449"/>
          </a:xfrm>
          <a:custGeom>
            <a:avLst/>
            <a:gdLst/>
            <a:ahLst/>
            <a:cxnLst/>
            <a:rect r="r" b="b" t="t" l="l"/>
            <a:pathLst>
              <a:path h="6867449" w="7635263">
                <a:moveTo>
                  <a:pt x="0" y="0"/>
                </a:moveTo>
                <a:lnTo>
                  <a:pt x="7635263" y="0"/>
                </a:lnTo>
                <a:lnTo>
                  <a:pt x="7635263" y="6867448"/>
                </a:lnTo>
                <a:lnTo>
                  <a:pt x="0" y="686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69" r="-42605" b="-193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77583" y="5385317"/>
            <a:ext cx="4381717" cy="3529274"/>
          </a:xfrm>
          <a:custGeom>
            <a:avLst/>
            <a:gdLst/>
            <a:ahLst/>
            <a:cxnLst/>
            <a:rect r="r" b="b" t="t" l="l"/>
            <a:pathLst>
              <a:path h="3529274" w="4381717">
                <a:moveTo>
                  <a:pt x="0" y="0"/>
                </a:moveTo>
                <a:lnTo>
                  <a:pt x="4381717" y="0"/>
                </a:lnTo>
                <a:lnTo>
                  <a:pt x="4381717" y="3529274"/>
                </a:lnTo>
                <a:lnTo>
                  <a:pt x="0" y="352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13572"/>
            <a:ext cx="11063517" cy="6401019"/>
          </a:xfrm>
          <a:custGeom>
            <a:avLst/>
            <a:gdLst/>
            <a:ahLst/>
            <a:cxnLst/>
            <a:rect r="r" b="b" t="t" l="l"/>
            <a:pathLst>
              <a:path h="6401019" w="11063517">
                <a:moveTo>
                  <a:pt x="0" y="0"/>
                </a:moveTo>
                <a:lnTo>
                  <a:pt x="11063517" y="0"/>
                </a:lnTo>
                <a:lnTo>
                  <a:pt x="11063517" y="6401019"/>
                </a:lnTo>
                <a:lnTo>
                  <a:pt x="0" y="6401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41" t="-3349" r="-14051" b="-16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45795"/>
            <a:ext cx="16230600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6300">
                <a:solidFill>
                  <a:srgbClr val="2B4B82"/>
                </a:solidFill>
                <a:latin typeface="Clear Sans Bold"/>
              </a:rPr>
              <a:t>Modelling the Data  </a:t>
            </a:r>
            <a:r>
              <a:rPr lang="en-US" sz="6300">
                <a:solidFill>
                  <a:srgbClr val="2B4B82"/>
                </a:solidFill>
                <a:latin typeface="Clear Sans Bold"/>
              </a:rPr>
              <a:t>One Hot &amp; Transforming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1226"/>
            <a:ext cx="6973906" cy="1343553"/>
          </a:xfrm>
          <a:custGeom>
            <a:avLst/>
            <a:gdLst/>
            <a:ahLst/>
            <a:cxnLst/>
            <a:rect r="r" b="b" t="t" l="l"/>
            <a:pathLst>
              <a:path h="1343553" w="6973906">
                <a:moveTo>
                  <a:pt x="0" y="0"/>
                </a:moveTo>
                <a:lnTo>
                  <a:pt x="6973906" y="0"/>
                </a:lnTo>
                <a:lnTo>
                  <a:pt x="6973906" y="1343553"/>
                </a:lnTo>
                <a:lnTo>
                  <a:pt x="0" y="134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8" t="-16139" r="-503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91688"/>
            <a:ext cx="6973906" cy="5526494"/>
          </a:xfrm>
          <a:custGeom>
            <a:avLst/>
            <a:gdLst/>
            <a:ahLst/>
            <a:cxnLst/>
            <a:rect r="r" b="b" t="t" l="l"/>
            <a:pathLst>
              <a:path h="5526494" w="6973906">
                <a:moveTo>
                  <a:pt x="0" y="0"/>
                </a:moveTo>
                <a:lnTo>
                  <a:pt x="6973906" y="0"/>
                </a:lnTo>
                <a:lnTo>
                  <a:pt x="6973906" y="5526493"/>
                </a:lnTo>
                <a:lnTo>
                  <a:pt x="0" y="5526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3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0529" y="1660043"/>
            <a:ext cx="7312205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FFFFFF"/>
                </a:solidFill>
                <a:latin typeface="Clear Sans Bold"/>
              </a:rPr>
              <a:t>K-Nearest Neighbors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0529" y="3913322"/>
            <a:ext cx="7312205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Why not other model?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KNN is easier to understand - could not find very good resources in regards to survey data and machine learning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Used for classification and a categorical target variable (which I have)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KNN does not make assumptions about linearity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63426"/>
            <a:ext cx="4077437" cy="35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>
                <a:solidFill>
                  <a:srgbClr val="FFFFFF"/>
                </a:solidFill>
                <a:latin typeface="Canva Sans"/>
              </a:rPr>
              <a:t>Example of KNN from arise.com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123" y="259786"/>
            <a:ext cx="6614050" cy="2060316"/>
          </a:xfrm>
          <a:custGeom>
            <a:avLst/>
            <a:gdLst/>
            <a:ahLst/>
            <a:cxnLst/>
            <a:rect r="r" b="b" t="t" l="l"/>
            <a:pathLst>
              <a:path h="2060316" w="6614050">
                <a:moveTo>
                  <a:pt x="0" y="0"/>
                </a:moveTo>
                <a:lnTo>
                  <a:pt x="6614050" y="0"/>
                </a:lnTo>
                <a:lnTo>
                  <a:pt x="6614050" y="2060316"/>
                </a:lnTo>
                <a:lnTo>
                  <a:pt x="0" y="206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66" t="-8167" r="-129064" b="-79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86644" y="588458"/>
            <a:ext cx="10025569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The Data: Mental Health in Tech Survey - 2014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2123" y="2443927"/>
            <a:ext cx="6614050" cy="3493391"/>
          </a:xfrm>
          <a:custGeom>
            <a:avLst/>
            <a:gdLst/>
            <a:ahLst/>
            <a:cxnLst/>
            <a:rect r="r" b="b" t="t" l="l"/>
            <a:pathLst>
              <a:path h="3493391" w="6614050">
                <a:moveTo>
                  <a:pt x="0" y="0"/>
                </a:moveTo>
                <a:lnTo>
                  <a:pt x="6614050" y="0"/>
                </a:lnTo>
                <a:lnTo>
                  <a:pt x="6614050" y="3493392"/>
                </a:lnTo>
                <a:lnTo>
                  <a:pt x="0" y="3493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8" t="0" r="-5221" b="-547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2123" y="6061144"/>
            <a:ext cx="6614050" cy="3921139"/>
          </a:xfrm>
          <a:custGeom>
            <a:avLst/>
            <a:gdLst/>
            <a:ahLst/>
            <a:cxnLst/>
            <a:rect r="r" b="b" t="t" l="l"/>
            <a:pathLst>
              <a:path h="3921139" w="6614050">
                <a:moveTo>
                  <a:pt x="0" y="0"/>
                </a:moveTo>
                <a:lnTo>
                  <a:pt x="6614050" y="0"/>
                </a:lnTo>
                <a:lnTo>
                  <a:pt x="6614050" y="3921139"/>
                </a:lnTo>
                <a:lnTo>
                  <a:pt x="0" y="392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25" t="-4342" r="-4581" b="-118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21201" y="2985135"/>
            <a:ext cx="9956455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Origin: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B4B82"/>
                </a:solidFill>
                <a:latin typeface="Inter"/>
              </a:rPr>
              <a:t>Kaggle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Demographic Information: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B4B82"/>
                </a:solidFill>
                <a:latin typeface="Inter"/>
              </a:rPr>
              <a:t>Age, Gender, State, Country, Employment Status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Mental Health Information: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B4B82"/>
                </a:solidFill>
                <a:latin typeface="Inter"/>
              </a:rPr>
              <a:t>Treatment sought for mental health, family history, work interference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Workplace Details: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B4B82"/>
                </a:solidFill>
                <a:latin typeface="Inter"/>
              </a:rPr>
              <a:t>Tech company affiliation, benefits provided by employer, awareness of mental health care options, and more.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Attitudes and Perceptions: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B4B82"/>
                </a:solidFill>
                <a:latin typeface="Inter"/>
              </a:rPr>
              <a:t>Willingness to discuss mental health with coworkers, supervisors, job interviews, and comparison to attitudes about physical health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2B4B82"/>
                </a:solidFill>
                <a:latin typeface="Inter Bold"/>
              </a:rPr>
              <a:t>Several other data features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9184" y="2585329"/>
            <a:ext cx="8920116" cy="3857692"/>
          </a:xfrm>
          <a:custGeom>
            <a:avLst/>
            <a:gdLst/>
            <a:ahLst/>
            <a:cxnLst/>
            <a:rect r="r" b="b" t="t" l="l"/>
            <a:pathLst>
              <a:path h="3857692" w="8920116">
                <a:moveTo>
                  <a:pt x="0" y="0"/>
                </a:moveTo>
                <a:lnTo>
                  <a:pt x="8920116" y="0"/>
                </a:lnTo>
                <a:lnTo>
                  <a:pt x="8920116" y="3857692"/>
                </a:lnTo>
                <a:lnTo>
                  <a:pt x="0" y="385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763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959330"/>
            <a:ext cx="2036015" cy="2149485"/>
            <a:chOff x="0" y="0"/>
            <a:chExt cx="249545" cy="263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545" cy="263453"/>
            </a:xfrm>
            <a:custGeom>
              <a:avLst/>
              <a:gdLst/>
              <a:ahLst/>
              <a:cxnLst/>
              <a:rect r="r" b="b" t="t" l="l"/>
              <a:pathLst>
                <a:path h="263453" w="249545">
                  <a:moveTo>
                    <a:pt x="0" y="0"/>
                  </a:moveTo>
                  <a:lnTo>
                    <a:pt x="249545" y="0"/>
                  </a:lnTo>
                  <a:lnTo>
                    <a:pt x="249545" y="263453"/>
                  </a:lnTo>
                  <a:lnTo>
                    <a:pt x="0" y="263453"/>
                  </a:lnTo>
                  <a:close/>
                </a:path>
              </a:pathLst>
            </a:custGeom>
            <a:solidFill>
              <a:srgbClr val="BAAF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49545" cy="33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21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64715" y="4959330"/>
            <a:ext cx="2036015" cy="2149485"/>
            <a:chOff x="0" y="0"/>
            <a:chExt cx="249545" cy="263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545" cy="263453"/>
            </a:xfrm>
            <a:custGeom>
              <a:avLst/>
              <a:gdLst/>
              <a:ahLst/>
              <a:cxnLst/>
              <a:rect r="r" b="b" t="t" l="l"/>
              <a:pathLst>
                <a:path h="263453" w="249545">
                  <a:moveTo>
                    <a:pt x="0" y="0"/>
                  </a:moveTo>
                  <a:lnTo>
                    <a:pt x="249545" y="0"/>
                  </a:lnTo>
                  <a:lnTo>
                    <a:pt x="249545" y="263453"/>
                  </a:lnTo>
                  <a:lnTo>
                    <a:pt x="0" y="263453"/>
                  </a:lnTo>
                  <a:close/>
                </a:path>
              </a:pathLst>
            </a:custGeom>
            <a:solidFill>
              <a:srgbClr val="BAAF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49545" cy="33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23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08815"/>
            <a:ext cx="2036015" cy="2149485"/>
            <a:chOff x="0" y="0"/>
            <a:chExt cx="249545" cy="263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545" cy="263453"/>
            </a:xfrm>
            <a:custGeom>
              <a:avLst/>
              <a:gdLst/>
              <a:ahLst/>
              <a:cxnLst/>
              <a:rect r="r" b="b" t="t" l="l"/>
              <a:pathLst>
                <a:path h="263453" w="249545">
                  <a:moveTo>
                    <a:pt x="0" y="0"/>
                  </a:moveTo>
                  <a:lnTo>
                    <a:pt x="249545" y="0"/>
                  </a:lnTo>
                  <a:lnTo>
                    <a:pt x="249545" y="263453"/>
                  </a:lnTo>
                  <a:lnTo>
                    <a:pt x="0" y="263453"/>
                  </a:lnTo>
                  <a:close/>
                </a:path>
              </a:pathLst>
            </a:custGeom>
            <a:solidFill>
              <a:srgbClr val="BAAF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49545" cy="33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26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064715" y="7108815"/>
            <a:ext cx="2036015" cy="2149485"/>
            <a:chOff x="0" y="0"/>
            <a:chExt cx="249545" cy="2634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9545" cy="263453"/>
            </a:xfrm>
            <a:custGeom>
              <a:avLst/>
              <a:gdLst/>
              <a:ahLst/>
              <a:cxnLst/>
              <a:rect r="r" b="b" t="t" l="l"/>
              <a:pathLst>
                <a:path h="263453" w="249545">
                  <a:moveTo>
                    <a:pt x="0" y="0"/>
                  </a:moveTo>
                  <a:lnTo>
                    <a:pt x="249545" y="0"/>
                  </a:lnTo>
                  <a:lnTo>
                    <a:pt x="249545" y="263453"/>
                  </a:lnTo>
                  <a:lnTo>
                    <a:pt x="0" y="263453"/>
                  </a:lnTo>
                  <a:close/>
                </a:path>
              </a:pathLst>
            </a:custGeom>
            <a:solidFill>
              <a:srgbClr val="BAAF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49545" cy="33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Inter"/>
                </a:rPr>
                <a:t>39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15024" y="479103"/>
            <a:ext cx="1744276" cy="1744276"/>
          </a:xfrm>
          <a:custGeom>
            <a:avLst/>
            <a:gdLst/>
            <a:ahLst/>
            <a:cxnLst/>
            <a:rect r="r" b="b" t="t" l="l"/>
            <a:pathLst>
              <a:path h="1744276" w="1744276">
                <a:moveTo>
                  <a:pt x="0" y="0"/>
                </a:moveTo>
                <a:lnTo>
                  <a:pt x="1744276" y="0"/>
                </a:lnTo>
                <a:lnTo>
                  <a:pt x="1744276" y="1744276"/>
                </a:lnTo>
                <a:lnTo>
                  <a:pt x="0" y="174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39184" y="6757166"/>
            <a:ext cx="8920116" cy="261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865" indent="-270433" lvl="1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Inter"/>
              </a:rPr>
              <a:t>Tends to predict yes more than no</a:t>
            </a:r>
          </a:p>
          <a:p>
            <a:pPr algn="l" marL="540865" indent="-270433" lvl="1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Inter"/>
              </a:rPr>
              <a:t>Fixes:</a:t>
            </a:r>
          </a:p>
          <a:p>
            <a:pPr algn="l" marL="1081730" indent="-360577" lvl="2">
              <a:lnSpc>
                <a:spcPts val="3507"/>
              </a:lnSpc>
              <a:buFont typeface="Arial"/>
              <a:buChar char="⚬"/>
            </a:pPr>
            <a:r>
              <a:rPr lang="en-US" sz="2505">
                <a:solidFill>
                  <a:srgbClr val="000000"/>
                </a:solidFill>
                <a:latin typeface="Inter"/>
              </a:rPr>
              <a:t>Review features used (feature engineering)</a:t>
            </a:r>
          </a:p>
          <a:p>
            <a:pPr algn="l" marL="1081730" indent="-360577" lvl="2">
              <a:lnSpc>
                <a:spcPts val="3507"/>
              </a:lnSpc>
              <a:buFont typeface="Arial"/>
              <a:buChar char="⚬"/>
            </a:pPr>
            <a:r>
              <a:rPr lang="en-US" sz="2505">
                <a:solidFill>
                  <a:srgbClr val="000000"/>
                </a:solidFill>
                <a:latin typeface="Inter"/>
              </a:rPr>
              <a:t>Changing number of n-neighbors</a:t>
            </a:r>
          </a:p>
          <a:p>
            <a:pPr algn="l" marL="1081730" indent="-360577" lvl="2">
              <a:lnSpc>
                <a:spcPts val="3507"/>
              </a:lnSpc>
              <a:buFont typeface="Arial"/>
              <a:buChar char="⚬"/>
            </a:pPr>
            <a:r>
              <a:rPr lang="en-US" sz="2505">
                <a:solidFill>
                  <a:srgbClr val="000000"/>
                </a:solidFill>
                <a:latin typeface="Inter"/>
              </a:rPr>
              <a:t>Fine tuning other parameters</a:t>
            </a:r>
          </a:p>
          <a:p>
            <a:pPr algn="l" marL="540865" indent="-270433" lvl="1">
              <a:lnSpc>
                <a:spcPts val="3507"/>
              </a:lnSpc>
              <a:spcBef>
                <a:spcPct val="0"/>
              </a:spcBef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Inter"/>
              </a:rPr>
              <a:t>Performance is </a:t>
            </a:r>
            <a:r>
              <a:rPr lang="en-US" sz="2505">
                <a:solidFill>
                  <a:srgbClr val="000000"/>
                </a:solidFill>
                <a:latin typeface="Inter Italics"/>
              </a:rPr>
              <a:t>moderate - </a:t>
            </a:r>
            <a:r>
              <a:rPr lang="en-US" sz="2505">
                <a:solidFill>
                  <a:srgbClr val="000000"/>
                </a:solidFill>
                <a:latin typeface="Inter"/>
              </a:rPr>
              <a:t>could try different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249479"/>
            <a:ext cx="5517621" cy="177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Inter Bold"/>
              </a:rPr>
              <a:t>Model Accuracy: </a:t>
            </a:r>
            <a:r>
              <a:rPr lang="en-US" sz="2824">
                <a:solidFill>
                  <a:srgbClr val="000000"/>
                </a:solidFill>
                <a:latin typeface="Inter Bold"/>
              </a:rPr>
              <a:t>0.55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Inter"/>
              </a:rPr>
              <a:t>Explanation:</a:t>
            </a:r>
          </a:p>
          <a:p>
            <a:pPr algn="l" marL="523484" indent="-261742" lvl="1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Inter"/>
              </a:rPr>
              <a:t>Correctly predicts 55.05% of time </a:t>
            </a:r>
          </a:p>
          <a:p>
            <a:pPr algn="l" marL="523484" indent="-261742" lvl="1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Inter"/>
              </a:rPr>
              <a:t>N</a:t>
            </a:r>
            <a:r>
              <a:rPr lang="en-US" sz="2424">
                <a:solidFill>
                  <a:srgbClr val="000000"/>
                </a:solidFill>
                <a:latin typeface="Inter"/>
              </a:rPr>
              <a:t>ot effective for predictions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4923" y="4141617"/>
            <a:ext cx="3195307" cy="50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Inter Bold"/>
              </a:rPr>
              <a:t>Confusion Matrix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096" y="5094168"/>
            <a:ext cx="2451695" cy="46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sz="2729">
                <a:solidFill>
                  <a:srgbClr val="000000"/>
                </a:solidFill>
                <a:latin typeface="Inter"/>
              </a:rPr>
              <a:t>True negatives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70230" y="5094168"/>
            <a:ext cx="2235925" cy="46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Inter"/>
              </a:rPr>
              <a:t>False positive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81" y="8504973"/>
            <a:ext cx="2618124" cy="47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  <a:spcBef>
                <a:spcPct val="0"/>
              </a:spcBef>
            </a:pPr>
            <a:r>
              <a:rPr lang="en-US" sz="2794">
                <a:solidFill>
                  <a:srgbClr val="000000"/>
                </a:solidFill>
                <a:latin typeface="Inter"/>
              </a:rPr>
              <a:t>False negatives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60002" y="8496351"/>
            <a:ext cx="2186318" cy="4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000000"/>
                </a:solidFill>
                <a:latin typeface="Inter"/>
              </a:rPr>
              <a:t>True positive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5945" y="573079"/>
            <a:ext cx="726811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Performance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486" y="5859799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37451" y="3273539"/>
            <a:ext cx="8813098" cy="378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2"/>
              </a:lnSpc>
            </a:pPr>
            <a:r>
              <a:rPr lang="en-US" sz="12855" spc="102">
                <a:solidFill>
                  <a:srgbClr val="FFFFFF"/>
                </a:solidFill>
                <a:latin typeface="Playfair Display Heavy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089364" y="0"/>
          <a:ext cx="10198636" cy="10268322"/>
        </p:xfrm>
        <a:graphic>
          <a:graphicData uri="http://schemas.openxmlformats.org/drawingml/2006/table">
            <a:tbl>
              <a:tblPr/>
              <a:tblGrid>
                <a:gridCol w="10198636"/>
              </a:tblGrid>
              <a:tr h="1002916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594674"/>
                          </a:solidFill>
                          <a:latin typeface="Clear Sans Bold"/>
                        </a:rPr>
                        <a:t>State-Wise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4531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6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00" strike="noStrike" u="none">
                          <a:solidFill>
                            <a:srgbClr val="FEFEFE"/>
                          </a:solidFill>
                          <a:latin typeface="Clear Sans Bold"/>
                        </a:rPr>
                        <a:t>Question</a:t>
                      </a:r>
                      <a:r>
                        <a:rPr lang="en-US" sz="2600" strike="noStrike" u="none">
                          <a:solidFill>
                            <a:srgbClr val="FEFEFE"/>
                          </a:solidFill>
                          <a:latin typeface="Clear Sans"/>
                        </a:rPr>
                        <a:t>: Are there specific states where technology employees more likely to seek mental health treatment?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75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 strike="noStrike" u="none">
                          <a:solidFill>
                            <a:srgbClr val="594674"/>
                          </a:solidFill>
                          <a:latin typeface="Clear Sans Bold"/>
                        </a:rPr>
                        <a:t>Impact of Remote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542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484"/>
                        </a:lnSpc>
                        <a:defRPr/>
                      </a:pPr>
                      <a:r>
                        <a:rPr lang="en-US" sz="2600" strike="noStrike" u="none">
                          <a:solidFill>
                            <a:srgbClr val="FEFEFE"/>
                          </a:solidFill>
                          <a:latin typeface="Clear Sans Bold"/>
                        </a:rPr>
                        <a:t>Question</a:t>
                      </a:r>
                      <a:r>
                        <a:rPr lang="en-US" sz="2600" strike="noStrike" u="none">
                          <a:solidFill>
                            <a:srgbClr val="FEFEFE"/>
                          </a:solidFill>
                          <a:latin typeface="Clear Sans"/>
                        </a:rPr>
                        <a:t>: Does remote work influence tech employees seeking mental health treatment?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3364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885"/>
                        </a:lnSpc>
                        <a:defRPr/>
                      </a:pPr>
                      <a:r>
                        <a:rPr lang="en-US" sz="2899">
                          <a:solidFill>
                            <a:srgbClr val="594674"/>
                          </a:solidFill>
                          <a:latin typeface="Clear Sans Bold"/>
                        </a:rPr>
                        <a:t>Awareness and Comfortability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48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4"/>
                        </a:lnSpc>
                        <a:defRPr/>
                      </a:pPr>
                      <a:r>
                        <a:rPr lang="en-US" sz="2600">
                          <a:solidFill>
                            <a:srgbClr val="FEFEFE"/>
                          </a:solidFill>
                          <a:latin typeface="Clear Sans Bold"/>
                        </a:rPr>
                        <a:t>Question</a:t>
                      </a:r>
                      <a:r>
                        <a:rPr lang="en-US" sz="2600">
                          <a:solidFill>
                            <a:srgbClr val="FEFEFE"/>
                          </a:solidFill>
                          <a:latin typeface="Clear Sans"/>
                        </a:rPr>
                        <a:t>: Are there differences in sought mental health treatment based on awareness of resources and comfort level of discussing mental health issues with coworkers or supervisors?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0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85"/>
                        </a:lnSpc>
                        <a:defRPr/>
                      </a:pPr>
                      <a:r>
                        <a:rPr lang="en-US" sz="2899">
                          <a:solidFill>
                            <a:srgbClr val="594674"/>
                          </a:solidFill>
                          <a:latin typeface="Clear Sans Bold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54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84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Clear Sans Bold"/>
                        </a:rPr>
                        <a:t>Question</a:t>
                      </a:r>
                      <a:r>
                        <a:rPr lang="en-US" sz="2600">
                          <a:solidFill>
                            <a:srgbClr val="FFFFFF"/>
                          </a:solidFill>
                          <a:latin typeface="Clear Sans"/>
                        </a:rPr>
                        <a:t>: Does gender have an impact on seeking mental health treatment?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5890117"/>
            <a:ext cx="4530563" cy="4162455"/>
          </a:xfrm>
          <a:custGeom>
            <a:avLst/>
            <a:gdLst/>
            <a:ahLst/>
            <a:cxnLst/>
            <a:rect r="r" b="b" t="t" l="l"/>
            <a:pathLst>
              <a:path h="4162455" w="4530563">
                <a:moveTo>
                  <a:pt x="0" y="0"/>
                </a:moveTo>
                <a:lnTo>
                  <a:pt x="4530563" y="0"/>
                </a:lnTo>
                <a:lnTo>
                  <a:pt x="4530563" y="4162455"/>
                </a:lnTo>
                <a:lnTo>
                  <a:pt x="0" y="4162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7452" y="1480472"/>
            <a:ext cx="5772591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Queries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7452" y="2670499"/>
            <a:ext cx="447941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WHAT VARIABLES CONTRIBUTE TO SOUGHT MENTAL HEALTH TREATMENT?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259119" y="1735438"/>
          <a:ext cx="10172153" cy="6417488"/>
        </p:xfrm>
        <a:graphic>
          <a:graphicData uri="http://schemas.openxmlformats.org/drawingml/2006/table">
            <a:tbl>
              <a:tblPr/>
              <a:tblGrid>
                <a:gridCol w="10172153"/>
              </a:tblGrid>
              <a:tr h="14010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19"/>
                        </a:lnSpc>
                        <a:defRPr/>
                      </a:pPr>
                      <a:r>
                        <a:rPr lang="en-US" sz="4800">
                          <a:solidFill>
                            <a:srgbClr val="2B4B82"/>
                          </a:solidFill>
                          <a:latin typeface="Clear Sans Bold"/>
                        </a:rPr>
                        <a:t>Benefits!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05">
                <a:tc>
                  <a:txBody>
                    <a:bodyPr anchor="t" rtlCol="false"/>
                    <a:lstStyle/>
                    <a:p>
                      <a:pPr algn="l" marL="561341" indent="-280670" lvl="1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"/>
                        </a:rPr>
                        <a:t>Inclusive, assistive, and increased workplace for employees.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05">
                <a:tc>
                  <a:txBody>
                    <a:bodyPr anchor="t" rtlCol="false"/>
                    <a:lstStyle/>
                    <a:p>
                      <a:pPr algn="l" marL="561341" indent="-280670" lvl="1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"/>
                        </a:rPr>
                        <a:t>Improving remote work conditions and practices.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05">
                <a:tc>
                  <a:txBody>
                    <a:bodyPr anchor="t" rtlCol="false"/>
                    <a:lstStyle/>
                    <a:p>
                      <a:pPr algn="l" marL="561341" indent="-280670" lvl="1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"/>
                        </a:rPr>
                        <a:t>Supporting employee well-being to improve productivity.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05">
                <a:tc>
                  <a:txBody>
                    <a:bodyPr anchor="t" rtlCol="false"/>
                    <a:lstStyle/>
                    <a:p>
                      <a:pPr algn="l" marL="561341" indent="-280670" lvl="1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"/>
                        </a:rPr>
                        <a:t>Identifying regional disparities.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9621">
                <a:tc>
                  <a:txBody>
                    <a:bodyPr anchor="t" rtlCol="false"/>
                    <a:lstStyle/>
                    <a:p>
                      <a:pPr algn="l" marL="561341" indent="-280670" lvl="1">
                        <a:lnSpc>
                          <a:spcPts val="36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00">
                          <a:solidFill>
                            <a:srgbClr val="2B4B82"/>
                          </a:solidFill>
                          <a:latin typeface="Clear Sans Bold"/>
                        </a:rPr>
                        <a:t>Mental Health Awareness in the workplace.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93837" y="2316252"/>
            <a:ext cx="6865282" cy="5654496"/>
          </a:xfrm>
          <a:custGeom>
            <a:avLst/>
            <a:gdLst/>
            <a:ahLst/>
            <a:cxnLst/>
            <a:rect r="r" b="b" t="t" l="l"/>
            <a:pathLst>
              <a:path h="5654496" w="6865282">
                <a:moveTo>
                  <a:pt x="0" y="0"/>
                </a:moveTo>
                <a:lnTo>
                  <a:pt x="6865282" y="0"/>
                </a:lnTo>
                <a:lnTo>
                  <a:pt x="6865282" y="5654496"/>
                </a:lnTo>
                <a:lnTo>
                  <a:pt x="0" y="565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0728" y="589597"/>
            <a:ext cx="4958572" cy="3236595"/>
          </a:xfrm>
          <a:custGeom>
            <a:avLst/>
            <a:gdLst/>
            <a:ahLst/>
            <a:cxnLst/>
            <a:rect r="r" b="b" t="t" l="l"/>
            <a:pathLst>
              <a:path h="3236595" w="4958572">
                <a:moveTo>
                  <a:pt x="0" y="0"/>
                </a:moveTo>
                <a:lnTo>
                  <a:pt x="4958572" y="0"/>
                </a:lnTo>
                <a:lnTo>
                  <a:pt x="4958572" y="3236595"/>
                </a:lnTo>
                <a:lnTo>
                  <a:pt x="0" y="323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1348" y="4169092"/>
            <a:ext cx="12396410" cy="3890080"/>
          </a:xfrm>
          <a:custGeom>
            <a:avLst/>
            <a:gdLst/>
            <a:ahLst/>
            <a:cxnLst/>
            <a:rect r="r" b="b" t="t" l="l"/>
            <a:pathLst>
              <a:path h="3890080" w="12396410">
                <a:moveTo>
                  <a:pt x="0" y="0"/>
                </a:moveTo>
                <a:lnTo>
                  <a:pt x="12396410" y="0"/>
                </a:lnTo>
                <a:lnTo>
                  <a:pt x="12396410" y="3890080"/>
                </a:lnTo>
                <a:lnTo>
                  <a:pt x="0" y="389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5" r="-494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3975"/>
            <a:ext cx="656369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E0CCE6"/>
                </a:solidFill>
                <a:latin typeface="Clear Sans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90751"/>
            <a:ext cx="63818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D3A3E1"/>
                </a:solidFill>
                <a:latin typeface="Clear Sans"/>
              </a:rPr>
              <a:t>CLEANING &amp; ORGANIZING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33396"/>
            <a:ext cx="9002992" cy="505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Several of columns were dropped due to the analysis focusing on the following variables: 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treatment (target)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age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gender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country (US)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state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remote_work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seek_help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coworkers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supervisors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Canva Sans"/>
              </a:rPr>
              <a:t>tech_company (Yes)</a:t>
            </a:r>
          </a:p>
          <a:p>
            <a:pPr algn="just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48958"/>
            <a:ext cx="6563698" cy="1169409"/>
          </a:xfrm>
          <a:custGeom>
            <a:avLst/>
            <a:gdLst/>
            <a:ahLst/>
            <a:cxnLst/>
            <a:rect r="r" b="b" t="t" l="l"/>
            <a:pathLst>
              <a:path h="1169409" w="6563698">
                <a:moveTo>
                  <a:pt x="0" y="0"/>
                </a:moveTo>
                <a:lnTo>
                  <a:pt x="6563698" y="0"/>
                </a:lnTo>
                <a:lnTo>
                  <a:pt x="6563698" y="1169409"/>
                </a:lnTo>
                <a:lnTo>
                  <a:pt x="0" y="116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2" t="-8741" r="-210264" b="-124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6563698" cy="983057"/>
          </a:xfrm>
          <a:custGeom>
            <a:avLst/>
            <a:gdLst/>
            <a:ahLst/>
            <a:cxnLst/>
            <a:rect r="r" b="b" t="t" l="l"/>
            <a:pathLst>
              <a:path h="983057" w="6563698">
                <a:moveTo>
                  <a:pt x="0" y="0"/>
                </a:moveTo>
                <a:lnTo>
                  <a:pt x="6563698" y="0"/>
                </a:lnTo>
                <a:lnTo>
                  <a:pt x="6563698" y="983057"/>
                </a:lnTo>
                <a:lnTo>
                  <a:pt x="0" y="98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2" t="-23681" r="-196893" b="-120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98312"/>
            <a:ext cx="6563698" cy="1261055"/>
          </a:xfrm>
          <a:custGeom>
            <a:avLst/>
            <a:gdLst/>
            <a:ahLst/>
            <a:cxnLst/>
            <a:rect r="r" b="b" t="t" l="l"/>
            <a:pathLst>
              <a:path h="1261055" w="6563698">
                <a:moveTo>
                  <a:pt x="0" y="0"/>
                </a:moveTo>
                <a:lnTo>
                  <a:pt x="6563698" y="0"/>
                </a:lnTo>
                <a:lnTo>
                  <a:pt x="6563698" y="1261055"/>
                </a:lnTo>
                <a:lnTo>
                  <a:pt x="0" y="1261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1" t="-13604" r="-2588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369311"/>
            <a:ext cx="6563698" cy="1122929"/>
          </a:xfrm>
          <a:custGeom>
            <a:avLst/>
            <a:gdLst/>
            <a:ahLst/>
            <a:cxnLst/>
            <a:rect r="r" b="b" t="t" l="l"/>
            <a:pathLst>
              <a:path h="1122929" w="6563698">
                <a:moveTo>
                  <a:pt x="0" y="0"/>
                </a:moveTo>
                <a:lnTo>
                  <a:pt x="6563698" y="0"/>
                </a:lnTo>
                <a:lnTo>
                  <a:pt x="6563698" y="1122929"/>
                </a:lnTo>
                <a:lnTo>
                  <a:pt x="0" y="1122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2" t="-16684" r="-253498" b="-153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3021" y="3811717"/>
            <a:ext cx="1533072" cy="643890"/>
          </a:xfrm>
          <a:custGeom>
            <a:avLst/>
            <a:gdLst/>
            <a:ahLst/>
            <a:cxnLst/>
            <a:rect r="r" b="b" t="t" l="l"/>
            <a:pathLst>
              <a:path h="643890" w="1533072">
                <a:moveTo>
                  <a:pt x="0" y="0"/>
                </a:moveTo>
                <a:lnTo>
                  <a:pt x="1533072" y="0"/>
                </a:lnTo>
                <a:lnTo>
                  <a:pt x="1533072" y="643891"/>
                </a:lnTo>
                <a:lnTo>
                  <a:pt x="0" y="64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3021" y="5313083"/>
            <a:ext cx="1533072" cy="643890"/>
          </a:xfrm>
          <a:custGeom>
            <a:avLst/>
            <a:gdLst/>
            <a:ahLst/>
            <a:cxnLst/>
            <a:rect r="r" b="b" t="t" l="l"/>
            <a:pathLst>
              <a:path h="643890" w="1533072">
                <a:moveTo>
                  <a:pt x="0" y="0"/>
                </a:moveTo>
                <a:lnTo>
                  <a:pt x="1533072" y="0"/>
                </a:lnTo>
                <a:lnTo>
                  <a:pt x="1533072" y="643891"/>
                </a:lnTo>
                <a:lnTo>
                  <a:pt x="0" y="64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82972" y="6991349"/>
            <a:ext cx="1533072" cy="643890"/>
          </a:xfrm>
          <a:custGeom>
            <a:avLst/>
            <a:gdLst/>
            <a:ahLst/>
            <a:cxnLst/>
            <a:rect r="r" b="b" t="t" l="l"/>
            <a:pathLst>
              <a:path h="643890" w="1533072">
                <a:moveTo>
                  <a:pt x="0" y="0"/>
                </a:moveTo>
                <a:lnTo>
                  <a:pt x="1533072" y="0"/>
                </a:lnTo>
                <a:lnTo>
                  <a:pt x="1533072" y="643890"/>
                </a:lnTo>
                <a:lnTo>
                  <a:pt x="0" y="64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82972" y="8673464"/>
            <a:ext cx="1533072" cy="643890"/>
          </a:xfrm>
          <a:custGeom>
            <a:avLst/>
            <a:gdLst/>
            <a:ahLst/>
            <a:cxnLst/>
            <a:rect r="r" b="b" t="t" l="l"/>
            <a:pathLst>
              <a:path h="643890" w="1533072">
                <a:moveTo>
                  <a:pt x="0" y="0"/>
                </a:moveTo>
                <a:lnTo>
                  <a:pt x="1533072" y="0"/>
                </a:lnTo>
                <a:lnTo>
                  <a:pt x="1533072" y="643891"/>
                </a:lnTo>
                <a:lnTo>
                  <a:pt x="0" y="64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3134" y="420468"/>
            <a:ext cx="5321440" cy="1787427"/>
          </a:xfrm>
          <a:custGeom>
            <a:avLst/>
            <a:gdLst/>
            <a:ahLst/>
            <a:cxnLst/>
            <a:rect r="r" b="b" t="t" l="l"/>
            <a:pathLst>
              <a:path h="1787427" w="5321440">
                <a:moveTo>
                  <a:pt x="0" y="0"/>
                </a:moveTo>
                <a:lnTo>
                  <a:pt x="5321441" y="0"/>
                </a:lnTo>
                <a:lnTo>
                  <a:pt x="5321441" y="1787427"/>
                </a:lnTo>
                <a:lnTo>
                  <a:pt x="0" y="1787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740" r="0" b="-758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23975"/>
            <a:ext cx="656369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E0CCE6"/>
                </a:solidFill>
                <a:latin typeface="Clear Sans Bold"/>
              </a:rPr>
              <a:t>Data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90751"/>
            <a:ext cx="63818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D3A3E1"/>
                </a:solidFill>
                <a:latin typeface="Clear Sans"/>
              </a:rPr>
              <a:t>CLEANING &amp; ORGANIZING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6618" y="3661857"/>
            <a:ext cx="8381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EFEFE"/>
                </a:solidFill>
                <a:latin typeface="Canva Sans"/>
              </a:rPr>
              <a:t>Dropped all entries with null values - to increase the quality of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06618" y="5095875"/>
            <a:ext cx="8381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EFEFE"/>
                </a:solidFill>
                <a:latin typeface="Canva Sans"/>
              </a:rPr>
              <a:t>Focused in on analysis solely for entries in the United States of America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618" y="6859269"/>
            <a:ext cx="8381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EFEFE"/>
                </a:solidFill>
                <a:latin typeface="Canva Sans"/>
              </a:rPr>
              <a:t>Concentration of company empoyees - some picked features relate to company environment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6618" y="8541384"/>
            <a:ext cx="83813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EFEFE"/>
                </a:solidFill>
                <a:latin typeface="Canva Sans"/>
              </a:rPr>
              <a:t>Wanted analysis to deal with companies who were primarily regarded as a “Tech Company”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71496"/>
            <a:ext cx="8291664" cy="2652256"/>
          </a:xfrm>
          <a:custGeom>
            <a:avLst/>
            <a:gdLst/>
            <a:ahLst/>
            <a:cxnLst/>
            <a:rect r="r" b="b" t="t" l="l"/>
            <a:pathLst>
              <a:path h="2652256" w="8291664">
                <a:moveTo>
                  <a:pt x="0" y="0"/>
                </a:moveTo>
                <a:lnTo>
                  <a:pt x="8291664" y="0"/>
                </a:lnTo>
                <a:lnTo>
                  <a:pt x="8291664" y="2652256"/>
                </a:lnTo>
                <a:lnTo>
                  <a:pt x="0" y="265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79" r="-620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1900" y="248771"/>
            <a:ext cx="4177333" cy="2779825"/>
          </a:xfrm>
          <a:custGeom>
            <a:avLst/>
            <a:gdLst/>
            <a:ahLst/>
            <a:cxnLst/>
            <a:rect r="r" b="b" t="t" l="l"/>
            <a:pathLst>
              <a:path h="2779825" w="4177333">
                <a:moveTo>
                  <a:pt x="0" y="0"/>
                </a:moveTo>
                <a:lnTo>
                  <a:pt x="4177333" y="0"/>
                </a:lnTo>
                <a:lnTo>
                  <a:pt x="4177333" y="2779825"/>
                </a:lnTo>
                <a:lnTo>
                  <a:pt x="0" y="277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378138"/>
            <a:ext cx="8291664" cy="3496767"/>
          </a:xfrm>
          <a:custGeom>
            <a:avLst/>
            <a:gdLst/>
            <a:ahLst/>
            <a:cxnLst/>
            <a:rect r="r" b="b" t="t" l="l"/>
            <a:pathLst>
              <a:path h="3496767" w="8291664">
                <a:moveTo>
                  <a:pt x="0" y="0"/>
                </a:moveTo>
                <a:lnTo>
                  <a:pt x="8291664" y="0"/>
                </a:lnTo>
                <a:lnTo>
                  <a:pt x="8291664" y="3496767"/>
                </a:lnTo>
                <a:lnTo>
                  <a:pt x="0" y="3496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1" t="-6346" r="-2917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23975"/>
            <a:ext cx="656369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E0CCE6"/>
                </a:solidFill>
                <a:latin typeface="Clear Sans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0751"/>
            <a:ext cx="63818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D3A3E1"/>
                </a:solidFill>
                <a:latin typeface="Clear Sans"/>
              </a:rPr>
              <a:t>CLEANING &amp; ORGANIZING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3063" y="3307858"/>
            <a:ext cx="8527148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Due to the gender survey question being free response, there were numerous different gender entries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Ultimately, I wanted to change the values to make it easier for future use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I struggled with choosing the values to categorize, because I wanted to respect participants gender identities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3063" y="6340038"/>
            <a:ext cx="8527148" cy="31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Decided these could possibly best fit into three categories, which would help with my future data exploration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“Female” maps to those who identified as cis-female or trans-woman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“Male” maps to entries who identify with male, as there were no trans-men entries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EFEFE"/>
                </a:solidFill>
                <a:latin typeface="Inter"/>
              </a:rPr>
              <a:t>“Non-Conforming” maps to those who were uncertain or non-conforming to gender roles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45958"/>
            <a:ext cx="8291664" cy="1947386"/>
          </a:xfrm>
          <a:custGeom>
            <a:avLst/>
            <a:gdLst/>
            <a:ahLst/>
            <a:cxnLst/>
            <a:rect r="r" b="b" t="t" l="l"/>
            <a:pathLst>
              <a:path h="1947386" w="8291664">
                <a:moveTo>
                  <a:pt x="0" y="0"/>
                </a:moveTo>
                <a:lnTo>
                  <a:pt x="8291664" y="0"/>
                </a:lnTo>
                <a:lnTo>
                  <a:pt x="8291664" y="1947386"/>
                </a:lnTo>
                <a:lnTo>
                  <a:pt x="0" y="194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08" r="-638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42600"/>
            <a:ext cx="8291664" cy="546153"/>
          </a:xfrm>
          <a:custGeom>
            <a:avLst/>
            <a:gdLst/>
            <a:ahLst/>
            <a:cxnLst/>
            <a:rect r="r" b="b" t="t" l="l"/>
            <a:pathLst>
              <a:path h="546153" w="8291664">
                <a:moveTo>
                  <a:pt x="0" y="0"/>
                </a:moveTo>
                <a:lnTo>
                  <a:pt x="8291664" y="0"/>
                </a:lnTo>
                <a:lnTo>
                  <a:pt x="8291664" y="546153"/>
                </a:lnTo>
                <a:lnTo>
                  <a:pt x="0" y="546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2" t="-40633" r="-83266" b="-229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03078"/>
            <a:ext cx="13295906" cy="2543339"/>
          </a:xfrm>
          <a:custGeom>
            <a:avLst/>
            <a:gdLst/>
            <a:ahLst/>
            <a:cxnLst/>
            <a:rect r="r" b="b" t="t" l="l"/>
            <a:pathLst>
              <a:path h="2543339" w="13295906">
                <a:moveTo>
                  <a:pt x="0" y="0"/>
                </a:moveTo>
                <a:lnTo>
                  <a:pt x="13295906" y="0"/>
                </a:lnTo>
                <a:lnTo>
                  <a:pt x="13295906" y="2543339"/>
                </a:lnTo>
                <a:lnTo>
                  <a:pt x="0" y="254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23975"/>
            <a:ext cx="656369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E0CCE6"/>
                </a:solidFill>
                <a:latin typeface="Clear Sans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0751"/>
            <a:ext cx="63818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D3A3E1"/>
                </a:solidFill>
                <a:latin typeface="Clear Sans"/>
              </a:rPr>
              <a:t>CLEANING &amp; ORGANIZING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20364" y="3303889"/>
            <a:ext cx="8606601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EFE"/>
                </a:solidFill>
                <a:latin typeface="Inter"/>
              </a:rPr>
              <a:t>In addition to gender, age was also a free response survey question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EFE"/>
                </a:solidFill>
                <a:latin typeface="Inter"/>
              </a:rPr>
              <a:t>This can lead to typos and incorrect values in the data set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EFE"/>
                </a:solidFill>
                <a:latin typeface="Inter"/>
              </a:rPr>
              <a:t>Wanted to ensure all ages were realistic so any descriptive statistics on age were not skewed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9044" y="5797236"/>
            <a:ext cx="88011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EFE"/>
                </a:solidFill>
                <a:latin typeface="Inter"/>
              </a:rPr>
              <a:t>Found two outliers for the context - entries were dropped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5302" y="2706492"/>
            <a:ext cx="14677396" cy="5864871"/>
            <a:chOff x="0" y="0"/>
            <a:chExt cx="3865652" cy="1544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5652" cy="1544657"/>
            </a:xfrm>
            <a:custGeom>
              <a:avLst/>
              <a:gdLst/>
              <a:ahLst/>
              <a:cxnLst/>
              <a:rect r="r" b="b" t="t" l="l"/>
              <a:pathLst>
                <a:path h="1544657" w="3865652">
                  <a:moveTo>
                    <a:pt x="26901" y="0"/>
                  </a:moveTo>
                  <a:lnTo>
                    <a:pt x="3838751" y="0"/>
                  </a:lnTo>
                  <a:cubicBezTo>
                    <a:pt x="3845885" y="0"/>
                    <a:pt x="3852728" y="2834"/>
                    <a:pt x="3857773" y="7879"/>
                  </a:cubicBezTo>
                  <a:cubicBezTo>
                    <a:pt x="3862817" y="12924"/>
                    <a:pt x="3865652" y="19766"/>
                    <a:pt x="3865652" y="26901"/>
                  </a:cubicBezTo>
                  <a:lnTo>
                    <a:pt x="3865652" y="1517756"/>
                  </a:lnTo>
                  <a:cubicBezTo>
                    <a:pt x="3865652" y="1524891"/>
                    <a:pt x="3862817" y="1531733"/>
                    <a:pt x="3857773" y="1536778"/>
                  </a:cubicBezTo>
                  <a:cubicBezTo>
                    <a:pt x="3852728" y="1541823"/>
                    <a:pt x="3845885" y="1544657"/>
                    <a:pt x="3838751" y="1544657"/>
                  </a:cubicBezTo>
                  <a:lnTo>
                    <a:pt x="26901" y="1544657"/>
                  </a:lnTo>
                  <a:cubicBezTo>
                    <a:pt x="19766" y="1544657"/>
                    <a:pt x="12924" y="1541823"/>
                    <a:pt x="7879" y="1536778"/>
                  </a:cubicBezTo>
                  <a:cubicBezTo>
                    <a:pt x="2834" y="1531733"/>
                    <a:pt x="0" y="1524891"/>
                    <a:pt x="0" y="1517756"/>
                  </a:cubicBezTo>
                  <a:lnTo>
                    <a:pt x="0" y="26901"/>
                  </a:lnTo>
                  <a:cubicBezTo>
                    <a:pt x="0" y="19766"/>
                    <a:pt x="2834" y="12924"/>
                    <a:pt x="7879" y="7879"/>
                  </a:cubicBezTo>
                  <a:cubicBezTo>
                    <a:pt x="12924" y="2834"/>
                    <a:pt x="19766" y="0"/>
                    <a:pt x="26901" y="0"/>
                  </a:cubicBezTo>
                  <a:close/>
                </a:path>
              </a:pathLst>
            </a:custGeom>
            <a:solidFill>
              <a:srgbClr val="BAAF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5652" cy="1582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72896" y="7209355"/>
            <a:ext cx="3419605" cy="3077645"/>
          </a:xfrm>
          <a:custGeom>
            <a:avLst/>
            <a:gdLst/>
            <a:ahLst/>
            <a:cxnLst/>
            <a:rect r="r" b="b" t="t" l="l"/>
            <a:pathLst>
              <a:path h="3077645" w="3419605">
                <a:moveTo>
                  <a:pt x="0" y="0"/>
                </a:moveTo>
                <a:lnTo>
                  <a:pt x="3419605" y="0"/>
                </a:lnTo>
                <a:lnTo>
                  <a:pt x="3419605" y="3077645"/>
                </a:lnTo>
                <a:lnTo>
                  <a:pt x="0" y="307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2638" y="4028005"/>
            <a:ext cx="1384272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Inter"/>
              </a:rPr>
              <a:t>Remote work will have a fairly substantial impact on whether treatment is sought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Inter"/>
              </a:rPr>
              <a:t>Women will have sought more treatment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Inter"/>
              </a:rPr>
              <a:t>There will be less elder people and more young people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Inter"/>
              </a:rPr>
              <a:t>More supportive and comfortable atmospheres will have less sought treatment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56486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Hypothesis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DAGDXdMzxmA</dc:identifier>
  <dcterms:modified xsi:type="dcterms:W3CDTF">2011-08-01T06:04:30Z</dcterms:modified>
  <cp:revision>1</cp:revision>
  <dc:title>DS201X_TechMentalHealth_BauerTaylor</dc:title>
</cp:coreProperties>
</file>